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3" r:id="rId7"/>
    <p:sldId id="280" r:id="rId8"/>
    <p:sldId id="270" r:id="rId9"/>
    <p:sldId id="277" r:id="rId10"/>
    <p:sldId id="264" r:id="rId11"/>
    <p:sldId id="265" r:id="rId12"/>
    <p:sldId id="275" r:id="rId13"/>
    <p:sldId id="276" r:id="rId14"/>
    <p:sldId id="274" r:id="rId15"/>
    <p:sldId id="267" r:id="rId16"/>
    <p:sldId id="273" r:id="rId17"/>
    <p:sldId id="281" r:id="rId18"/>
    <p:sldId id="271" r:id="rId19"/>
    <p:sldId id="278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/>
    <p:restoredTop sz="94668"/>
  </p:normalViewPr>
  <p:slideViewPr>
    <p:cSldViewPr snapToGrid="0" snapToObjects="1">
      <p:cViewPr varScale="1">
        <p:scale>
          <a:sx n="77" d="100"/>
          <a:sy n="77" d="100"/>
        </p:scale>
        <p:origin x="8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14426-DF42-6F49-AAC1-9005B9C6B5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DACB9-3DE4-154F-B436-47520E9A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68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DACB9-3DE4-154F-B436-47520E9AF6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95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DACB9-3DE4-154F-B436-47520E9AF6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60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Worth looking into why there was a spike</a:t>
            </a:r>
            <a:r>
              <a:rPr lang="en-US" baseline="0" dirty="0"/>
              <a:t> in 2006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DACB9-3DE4-154F-B436-47520E9AF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67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Worth looking into why there was a spike</a:t>
            </a:r>
            <a:r>
              <a:rPr lang="en-US" baseline="0" dirty="0"/>
              <a:t> in 2006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DACB9-3DE4-154F-B436-47520E9AF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78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DACB9-3DE4-154F-B436-47520E9AF6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2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EAE1046-8141-B049-B29D-5A1CD9B8D44D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925504B-25AF-744E-9D44-4BA6AB6B5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.nasa.gov/evidenc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dc.noaa.gov/sotc/fire/200813" TargetMode="External"/><Relationship Id="rId5" Type="http://schemas.openxmlformats.org/officeDocument/2006/relationships/hyperlink" Target="https://www.nationalgeographic.com/environment/2018/11/climate-change-california-wildfire/" TargetMode="External"/><Relationship Id="rId4" Type="http://schemas.openxmlformats.org/officeDocument/2006/relationships/hyperlink" Target="https://climate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982" y="31584"/>
            <a:ext cx="9047018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/>
              <a:t>Are Wildfires on the Rise?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4091" y="2426369"/>
            <a:ext cx="6400800" cy="9827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Group HSSM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Sania Ahmad, </a:t>
            </a:r>
            <a:r>
              <a:rPr lang="en-US" dirty="0" err="1">
                <a:solidFill>
                  <a:schemeClr val="tx1"/>
                </a:solidFill>
              </a:rPr>
              <a:t>Haris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Nawzadi</a:t>
            </a:r>
            <a:r>
              <a:rPr lang="en-US" dirty="0">
                <a:solidFill>
                  <a:schemeClr val="tx1"/>
                </a:solidFill>
              </a:rPr>
              <a:t>, Mina </a:t>
            </a:r>
            <a:r>
              <a:rPr lang="en-US" dirty="0" err="1">
                <a:solidFill>
                  <a:schemeClr val="tx1"/>
                </a:solidFill>
              </a:rPr>
              <a:t>Yirga</a:t>
            </a:r>
            <a:r>
              <a:rPr lang="en-US" dirty="0">
                <a:solidFill>
                  <a:schemeClr val="tx1"/>
                </a:solidFill>
              </a:rPr>
              <a:t>, Sayed </a:t>
            </a:r>
            <a:r>
              <a:rPr lang="en-US" dirty="0" err="1">
                <a:solidFill>
                  <a:schemeClr val="tx1"/>
                </a:solidFill>
              </a:rPr>
              <a:t>Zewari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33CD7A40-3A26-4C7C-9BCC-C1D84016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816" y="3324225"/>
            <a:ext cx="6286500" cy="3533775"/>
          </a:xfrm>
          <a:prstGeom prst="rect">
            <a:avLst/>
          </a:prstGeom>
          <a:effectLst>
            <a:glow>
              <a:srgbClr val="FFFF00">
                <a:alpha val="38000"/>
              </a:srgbClr>
            </a:glow>
            <a:reflection blurRad="6350" stA="50000" endA="300" endPos="90000" dir="5400000" sy="-100000" algn="bl" rotWithShape="0"/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167089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609600"/>
            <a:ext cx="10903770" cy="535734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42831" y="1133231"/>
            <a:ext cx="898769" cy="4572000"/>
          </a:xfrm>
          <a:prstGeom prst="rect">
            <a:avLst/>
          </a:prstGeom>
          <a:solidFill>
            <a:srgbClr val="FF000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" y="601858"/>
            <a:ext cx="11014364" cy="54934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1496292" y="3472871"/>
            <a:ext cx="8820726" cy="110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07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CB08B12-882A-4D3E-8111-9C3B2E6FF0A7}"/>
              </a:ext>
            </a:extLst>
          </p:cNvPr>
          <p:cNvGrpSpPr/>
          <p:nvPr/>
        </p:nvGrpSpPr>
        <p:grpSpPr>
          <a:xfrm>
            <a:off x="110372" y="349691"/>
            <a:ext cx="10794978" cy="6368327"/>
            <a:chOff x="110372" y="349691"/>
            <a:chExt cx="10794978" cy="63683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6CCA53-F3AE-45B1-B1AB-01D12CB44216}"/>
                </a:ext>
              </a:extLst>
            </p:cNvPr>
            <p:cNvGrpSpPr/>
            <p:nvPr/>
          </p:nvGrpSpPr>
          <p:grpSpPr>
            <a:xfrm>
              <a:off x="219200" y="349691"/>
              <a:ext cx="10686150" cy="5987298"/>
              <a:chOff x="219200" y="349691"/>
              <a:chExt cx="10686150" cy="598729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83BD055-1D1A-4F51-9CFF-D6C340823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15" r="4888" b="3151"/>
              <a:stretch/>
            </p:blipFill>
            <p:spPr>
              <a:xfrm>
                <a:off x="588532" y="349691"/>
                <a:ext cx="10316818" cy="5802632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1316467" y="1103244"/>
                <a:ext cx="898769" cy="4572000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B17FB9-1408-4E6B-ADE0-DD72CEF58303}"/>
                  </a:ext>
                </a:extLst>
              </p:cNvPr>
              <p:cNvSpPr txBox="1"/>
              <p:nvPr/>
            </p:nvSpPr>
            <p:spPr>
              <a:xfrm rot="16200000">
                <a:off x="-378560" y="3244334"/>
                <a:ext cx="15648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 in Acres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916AC2-5B56-4D22-8A20-9165FFF0C6D4}"/>
                  </a:ext>
                </a:extLst>
              </p:cNvPr>
              <p:cNvSpPr txBox="1"/>
              <p:nvPr/>
            </p:nvSpPr>
            <p:spPr>
              <a:xfrm>
                <a:off x="5549281" y="5967657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947E25-FA0B-4A6A-B0F7-61CFD8FF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741" y="6298918"/>
              <a:ext cx="9256229" cy="419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D3BF86-A849-4BB0-82DA-BFDF37ECF521}"/>
                </a:ext>
              </a:extLst>
            </p:cNvPr>
            <p:cNvSpPr txBox="1"/>
            <p:nvPr/>
          </p:nvSpPr>
          <p:spPr>
            <a:xfrm>
              <a:off x="110372" y="6298918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vs. by #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78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8B0AE4-FD60-487F-ACC8-F9A8164FA1F9}"/>
              </a:ext>
            </a:extLst>
          </p:cNvPr>
          <p:cNvGrpSpPr/>
          <p:nvPr/>
        </p:nvGrpSpPr>
        <p:grpSpPr>
          <a:xfrm>
            <a:off x="110372" y="530000"/>
            <a:ext cx="10585336" cy="6262655"/>
            <a:chOff x="110372" y="530000"/>
            <a:chExt cx="10585336" cy="626265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C601EF-C8F2-41DB-922F-72A944BD058B}"/>
                </a:ext>
              </a:extLst>
            </p:cNvPr>
            <p:cNvGrpSpPr/>
            <p:nvPr/>
          </p:nvGrpSpPr>
          <p:grpSpPr>
            <a:xfrm>
              <a:off x="536428" y="530000"/>
              <a:ext cx="10159280" cy="5885741"/>
              <a:chOff x="536428" y="530000"/>
              <a:chExt cx="10159280" cy="588574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98117E6-DC65-4EE8-88DA-282FFB249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769" r="7926"/>
              <a:stretch/>
            </p:blipFill>
            <p:spPr>
              <a:xfrm>
                <a:off x="536428" y="530000"/>
                <a:ext cx="10159280" cy="5885741"/>
              </a:xfrm>
              <a:prstGeom prst="rect">
                <a:avLst/>
              </a:prstGeom>
            </p:spPr>
          </p:pic>
          <p:cxnSp>
            <p:nvCxnSpPr>
              <p:cNvPr id="3" name="Straight Connector 2"/>
              <p:cNvCxnSpPr>
                <a:cxnSpLocks/>
              </p:cNvCxnSpPr>
              <p:nvPr/>
            </p:nvCxnSpPr>
            <p:spPr>
              <a:xfrm flipH="1">
                <a:off x="1323572" y="4436705"/>
                <a:ext cx="91209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0877CB-B8EF-4631-AD0A-2873224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2207" y="6392605"/>
              <a:ext cx="9231785" cy="4000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6A868E-42BD-44A0-8D3B-E199FD4A145E}"/>
                </a:ext>
              </a:extLst>
            </p:cNvPr>
            <p:cNvSpPr txBox="1"/>
            <p:nvPr/>
          </p:nvSpPr>
          <p:spPr>
            <a:xfrm>
              <a:off x="110372" y="6298918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vs. by #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68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479DA6-4A9C-4FD2-8CA8-494F62B0C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921" y="187426"/>
            <a:ext cx="9240566" cy="6160377"/>
          </a:xfrm>
        </p:spPr>
      </p:pic>
    </p:spTree>
    <p:extLst>
      <p:ext uri="{BB962C8B-B14F-4D97-AF65-F5344CB8AC3E}">
        <p14:creationId xmlns:p14="http://schemas.microsoft.com/office/powerpoint/2010/main" val="299873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6" y="284018"/>
            <a:ext cx="10141528" cy="63384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819564" y="2900218"/>
            <a:ext cx="7841672" cy="2623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20357808">
            <a:off x="7621252" y="2556929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Upward trend </a:t>
            </a:r>
          </a:p>
        </p:txBody>
      </p:sp>
    </p:spTree>
    <p:extLst>
      <p:ext uri="{BB962C8B-B14F-4D97-AF65-F5344CB8AC3E}">
        <p14:creationId xmlns:p14="http://schemas.microsoft.com/office/powerpoint/2010/main" val="448143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747365-0F83-44A1-8EB7-09C05DFE555C}"/>
              </a:ext>
            </a:extLst>
          </p:cNvPr>
          <p:cNvGrpSpPr/>
          <p:nvPr/>
        </p:nvGrpSpPr>
        <p:grpSpPr>
          <a:xfrm>
            <a:off x="540326" y="284018"/>
            <a:ext cx="10141528" cy="6338455"/>
            <a:chOff x="540326" y="284018"/>
            <a:chExt cx="10141528" cy="63384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26" y="284018"/>
              <a:ext cx="10141528" cy="6338455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V="1">
              <a:off x="1819564" y="2900218"/>
              <a:ext cx="7841672" cy="262312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1819564" y="1657728"/>
              <a:ext cx="7841672" cy="4028050"/>
              <a:chOff x="1799904" y="1422281"/>
              <a:chExt cx="7584248" cy="440686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799904" y="3480377"/>
                <a:ext cx="669636" cy="172835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 flipV="1">
                <a:off x="2469540" y="3258384"/>
                <a:ext cx="248260" cy="19302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17800" y="3258383"/>
                <a:ext cx="774700" cy="2570757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 flipV="1">
                <a:off x="3492500" y="4074298"/>
                <a:ext cx="256278" cy="175484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3748778" y="4074298"/>
                <a:ext cx="518422" cy="104141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 flipV="1">
                <a:off x="4267200" y="2406582"/>
                <a:ext cx="310559" cy="268478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</p:cNvCxnSpPr>
              <p:nvPr/>
            </p:nvCxnSpPr>
            <p:spPr>
              <a:xfrm>
                <a:off x="4577759" y="2434765"/>
                <a:ext cx="725627" cy="104561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 flipV="1">
                <a:off x="5267754" y="3154492"/>
                <a:ext cx="297118" cy="325884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</p:cNvCxnSpPr>
              <p:nvPr/>
            </p:nvCxnSpPr>
            <p:spPr>
              <a:xfrm>
                <a:off x="5564873" y="3124200"/>
                <a:ext cx="256061" cy="55272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 flipV="1">
                <a:off x="5807925" y="3480376"/>
                <a:ext cx="268057" cy="16972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050976" y="3480377"/>
                <a:ext cx="288597" cy="34574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 flipV="1">
                <a:off x="6321643" y="2047854"/>
                <a:ext cx="182420" cy="175411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>
                <a:off x="6504064" y="2073512"/>
                <a:ext cx="826150" cy="250364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 flipV="1">
                <a:off x="7330214" y="3622065"/>
                <a:ext cx="774700" cy="92169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104914" y="1423572"/>
                <a:ext cx="288597" cy="2198493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8393511" y="1422281"/>
                <a:ext cx="261487" cy="312148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/>
              </p:cNvCxnSpPr>
              <p:nvPr/>
            </p:nvCxnSpPr>
            <p:spPr>
              <a:xfrm flipV="1">
                <a:off x="8654998" y="1801091"/>
                <a:ext cx="729154" cy="2712268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  <a:effectLst>
                <a:outerShdw dist="50800" dir="5400000" sx="1000" sy="1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1548814" y="594307"/>
              <a:ext cx="844494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Temperature trends for the same time period from Climat.gov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876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Chi-Squared Test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8" y="1889525"/>
            <a:ext cx="4224528" cy="3252515"/>
          </a:xfrm>
        </p:spPr>
      </p:pic>
      <p:sp>
        <p:nvSpPr>
          <p:cNvPr id="5" name="TextBox 4"/>
          <p:cNvSpPr txBox="1"/>
          <p:nvPr/>
        </p:nvSpPr>
        <p:spPr>
          <a:xfrm>
            <a:off x="1261872" y="5053096"/>
            <a:ext cx="252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*Not all data shown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454555" y="2701635"/>
            <a:ext cx="2537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dirty="0"/>
              <a:t>33.92443847144381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454555" y="2332303"/>
            <a:ext cx="2287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Critical Value: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54554" y="3255633"/>
            <a:ext cx="2680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Chi-square Value: </a:t>
            </a:r>
          </a:p>
        </p:txBody>
      </p:sp>
      <p:sp>
        <p:nvSpPr>
          <p:cNvPr id="9" name="Rectangle 8"/>
          <p:cNvSpPr/>
          <p:nvPr/>
        </p:nvSpPr>
        <p:spPr>
          <a:xfrm>
            <a:off x="6454555" y="3666011"/>
            <a:ext cx="26805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dirty="0"/>
              <a:t>13284.483445135527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454553" y="4234012"/>
            <a:ext cx="19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p-Value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54553" y="4652986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dirty="0"/>
              <a:t>0.0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940446" y="5738660"/>
            <a:ext cx="9367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/>
              <a:t>Since the chi square value is greater than the critical value (at a confidence level of 95%), we can conclude that there is a statistically significant difference between the observed and the expected values. Additional testing could help us confirm which years specifically </a:t>
            </a:r>
          </a:p>
        </p:txBody>
      </p:sp>
    </p:spTree>
    <p:extLst>
      <p:ext uri="{BB962C8B-B14F-4D97-AF65-F5344CB8AC3E}">
        <p14:creationId xmlns:p14="http://schemas.microsoft.com/office/powerpoint/2010/main" val="124070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ldfire">
            <a:extLst>
              <a:ext uri="{FF2B5EF4-FFF2-40B4-BE49-F238E27FC236}">
                <a16:creationId xmlns:a16="http://schemas.microsoft.com/office/drawing/2014/main" id="{FB42BCBB-EFDF-44DC-888D-A3C0D0FD8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1"/>
          <a:stretch/>
        </p:blipFill>
        <p:spPr bwMode="auto">
          <a:xfrm>
            <a:off x="0" y="-18037"/>
            <a:ext cx="11316677" cy="1917177"/>
          </a:xfrm>
          <a:prstGeom prst="rect">
            <a:avLst/>
          </a:prstGeom>
          <a:noFill/>
          <a:effectLst>
            <a:glow rad="25400">
              <a:schemeClr val="accent1">
                <a:alpha val="40000"/>
              </a:schemeClr>
            </a:glow>
            <a:innerShdw blurRad="1270000" dist="2540000" dir="5400000">
              <a:schemeClr val="bg1">
                <a:alpha val="50000"/>
              </a:schemeClr>
            </a:innerShdw>
            <a:reflection stA="60000" endPos="650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286" y="786877"/>
            <a:ext cx="9692640" cy="5949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dirty="0"/>
              <a:t>Findings?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286" y="2467874"/>
            <a:ext cx="10289894" cy="40405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/>
              </a:rPr>
              <a:t>There is a measurable increase in the number of wildfires in the US.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2400" b="1" spc="10" dirty="0">
                <a:solidFill>
                  <a:schemeClr val="tx1"/>
                </a:solidFill>
                <a:sym typeface="Wingdings"/>
              </a:rPr>
              <a:t>We confirm our Null Hypothesis.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/>
              </a:rPr>
              <a:t>There is a likely correlation between the increase in the number of wildfires and the rising temperatures. 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sz="2400" b="1" dirty="0">
                <a:solidFill>
                  <a:schemeClr val="tx1"/>
                </a:solidFill>
                <a:sym typeface="Wingdings"/>
              </a:rPr>
              <a:t>We can neither confirm or deny our Alt. Hypothesis.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/>
              </a:rPr>
              <a:t>While California and Georgia  lead the way with the total number of fires, Arkansas and Idaho are inflicted with the most damage.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/>
              </a:rPr>
              <a:t>Six out of the 13 causes (~46%) of wildfires are caused by human error and are likely accelerated by favorable weather conditions. </a:t>
            </a:r>
            <a:r>
              <a:rPr lang="en-US" sz="2000" spc="10" dirty="0">
                <a:sym typeface="Wingdings"/>
              </a:rPr>
              <a:t>A national strategy/policy needs to set in places to minimize these cause.</a:t>
            </a:r>
          </a:p>
          <a:p>
            <a:endParaRPr lang="en-US" sz="1200" b="1" dirty="0">
              <a:sym typeface="Wingdings"/>
            </a:endParaRPr>
          </a:p>
          <a:p>
            <a:pPr marL="0" indent="0">
              <a:buNone/>
            </a:pPr>
            <a:endParaRPr lang="en-US" sz="1200" b="1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14676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6CB5-517A-4E48-BC81-0B7B5F65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0" y="4615486"/>
            <a:ext cx="9692640" cy="20371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NO Questions Please</a:t>
            </a:r>
            <a:br>
              <a:rPr lang="en-US" sz="6000" dirty="0"/>
            </a:br>
            <a:br>
              <a:rPr lang="en-US" sz="6000" dirty="0"/>
            </a:br>
            <a:r>
              <a:rPr lang="en-US" sz="4900" dirty="0"/>
              <a:t>Thank You!</a:t>
            </a:r>
            <a:br>
              <a:rPr lang="en-US" sz="6000" dirty="0"/>
            </a:br>
            <a:br>
              <a:rPr lang="en-US" sz="6000" dirty="0"/>
            </a:br>
            <a:endParaRPr lang="en-US" sz="6000" dirty="0"/>
          </a:p>
        </p:txBody>
      </p:sp>
      <p:pic>
        <p:nvPicPr>
          <p:cNvPr id="4" name="Picture 2" descr="Image result for wildfire">
            <a:extLst>
              <a:ext uri="{FF2B5EF4-FFF2-40B4-BE49-F238E27FC236}">
                <a16:creationId xmlns:a16="http://schemas.microsoft.com/office/drawing/2014/main" id="{D45DCAD0-6430-44D9-98CB-8238DF335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1"/>
          <a:stretch/>
        </p:blipFill>
        <p:spPr bwMode="auto">
          <a:xfrm>
            <a:off x="0" y="-18037"/>
            <a:ext cx="11316677" cy="1917177"/>
          </a:xfrm>
          <a:prstGeom prst="rect">
            <a:avLst/>
          </a:prstGeom>
          <a:noFill/>
          <a:effectLst>
            <a:glow rad="25400">
              <a:schemeClr val="accent1">
                <a:alpha val="40000"/>
              </a:schemeClr>
            </a:glow>
            <a:innerShdw blurRad="1270000" dist="2540000" dir="5400000">
              <a:schemeClr val="bg1">
                <a:alpha val="50000"/>
              </a:schemeClr>
            </a:innerShdw>
            <a:reflection stA="60000" endPos="650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3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wildfire">
            <a:extLst>
              <a:ext uri="{FF2B5EF4-FFF2-40B4-BE49-F238E27FC236}">
                <a16:creationId xmlns:a16="http://schemas.microsoft.com/office/drawing/2014/main" id="{3C96589C-A389-487B-9214-CBBBB9915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1"/>
          <a:stretch/>
        </p:blipFill>
        <p:spPr bwMode="auto">
          <a:xfrm>
            <a:off x="0" y="-18037"/>
            <a:ext cx="11316677" cy="1917177"/>
          </a:xfrm>
          <a:prstGeom prst="rect">
            <a:avLst/>
          </a:prstGeom>
          <a:noFill/>
          <a:effectLst>
            <a:glow rad="25400">
              <a:schemeClr val="accent1">
                <a:alpha val="40000"/>
              </a:schemeClr>
            </a:glow>
            <a:innerShdw blurRad="1270000" dist="2540000" dir="5400000">
              <a:schemeClr val="bg1">
                <a:alpha val="50000"/>
              </a:schemeClr>
            </a:innerShdw>
            <a:reflection stA="60000" endPos="650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490" y="393469"/>
            <a:ext cx="9692640" cy="13255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Why Wildfires?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490" y="1939635"/>
            <a:ext cx="9530820" cy="858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/>
              <a:t>“Scientific evidence for warming of the climate system is unequivocal.” 				-</a:t>
            </a:r>
            <a:r>
              <a:rPr lang="en-US" sz="2000" dirty="0"/>
              <a:t>Intergovernmental Panel on Climate Change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5323" y="2839113"/>
            <a:ext cx="9667987" cy="3655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Scientists point to the current trend of increasing global temperatures as evidence for rapid climate change.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They cite a number of additional environmental phenomenon, including warming oceans, glacial retreat, rising sea levels, and extreme weather as evidence of this rapid change.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We set to find out if aforementioned environmental phenomenon have an affect on the number of wildfires.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000" dirty="0"/>
              <a:t>We analyzed wildfire data gathered in the last three decades to confirm/reject our hypothesis.</a:t>
            </a:r>
          </a:p>
        </p:txBody>
      </p:sp>
    </p:spTree>
    <p:extLst>
      <p:ext uri="{BB962C8B-B14F-4D97-AF65-F5344CB8AC3E}">
        <p14:creationId xmlns:p14="http://schemas.microsoft.com/office/powerpoint/2010/main" val="379173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ldfire">
            <a:extLst>
              <a:ext uri="{FF2B5EF4-FFF2-40B4-BE49-F238E27FC236}">
                <a16:creationId xmlns:a16="http://schemas.microsoft.com/office/drawing/2014/main" id="{ED628885-6FD4-4148-ABF1-A48D86988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1"/>
          <a:stretch/>
        </p:blipFill>
        <p:spPr bwMode="auto">
          <a:xfrm>
            <a:off x="0" y="-18037"/>
            <a:ext cx="11316677" cy="1917177"/>
          </a:xfrm>
          <a:prstGeom prst="rect">
            <a:avLst/>
          </a:prstGeom>
          <a:noFill/>
          <a:effectLst>
            <a:glow rad="25400">
              <a:schemeClr val="accent1">
                <a:alpha val="40000"/>
              </a:schemeClr>
            </a:glow>
            <a:innerShdw blurRad="1270000" dist="2540000" dir="5400000">
              <a:schemeClr val="bg1">
                <a:alpha val="50000"/>
              </a:schemeClr>
            </a:innerShdw>
            <a:reflection stA="60000" endPos="650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277770"/>
            <a:ext cx="9692640" cy="13255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Citations: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738" y="3181202"/>
            <a:ext cx="8595360" cy="287159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https://climate.nasa.gov/evidence/</a:t>
            </a:r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https://climate.org/</a:t>
            </a:r>
            <a:r>
              <a:rPr lang="en-US" dirty="0">
                <a:solidFill>
                  <a:srgbClr val="00B0F0"/>
                </a:solidFill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https://www.nationalgeographic.com/environment/2018/11/climate-change-california-wildfire/</a:t>
            </a:r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https://www.ncdc.noaa.gov/sotc/fire/200813</a:t>
            </a:r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u="sng" dirty="0">
                <a:solidFill>
                  <a:srgbClr val="00B0F0"/>
                </a:solidFill>
              </a:rPr>
              <a:t>https://developers.google.com/</a:t>
            </a:r>
          </a:p>
        </p:txBody>
      </p:sp>
    </p:spTree>
    <p:extLst>
      <p:ext uri="{BB962C8B-B14F-4D97-AF65-F5344CB8AC3E}">
        <p14:creationId xmlns:p14="http://schemas.microsoft.com/office/powerpoint/2010/main" val="62508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ldfire">
            <a:extLst>
              <a:ext uri="{FF2B5EF4-FFF2-40B4-BE49-F238E27FC236}">
                <a16:creationId xmlns:a16="http://schemas.microsoft.com/office/drawing/2014/main" id="{6EAD490D-9297-4DD2-BE71-CC1DB8BE8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1"/>
          <a:stretch/>
        </p:blipFill>
        <p:spPr bwMode="auto">
          <a:xfrm>
            <a:off x="0" y="-18037"/>
            <a:ext cx="11316677" cy="1917177"/>
          </a:xfrm>
          <a:prstGeom prst="rect">
            <a:avLst/>
          </a:prstGeom>
          <a:noFill/>
          <a:effectLst>
            <a:glow rad="25400">
              <a:schemeClr val="accent1">
                <a:alpha val="40000"/>
              </a:schemeClr>
            </a:glow>
            <a:innerShdw blurRad="1270000" dist="2540000" dir="5400000">
              <a:schemeClr val="bg1">
                <a:alpha val="50000"/>
              </a:schemeClr>
            </a:innerShdw>
            <a:reflection stA="60000" endPos="650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508" y="393469"/>
            <a:ext cx="9692640" cy="13255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Important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508" y="1842655"/>
            <a:ext cx="8941724" cy="4351337"/>
          </a:xfrm>
        </p:spPr>
        <p:txBody>
          <a:bodyPr>
            <a:normAutofit fontScale="85000" lnSpcReduction="20000"/>
          </a:bodyPr>
          <a:lstStyle/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Our Null Hypothesis:</a:t>
            </a:r>
          </a:p>
          <a:p>
            <a:pPr lvl="1"/>
            <a:r>
              <a:rPr lang="en-US" sz="2800" dirty="0"/>
              <a:t>There is a measurable and/or significant increase in the number of wildfires in the United States?</a:t>
            </a:r>
          </a:p>
          <a:p>
            <a:pPr marL="0" indent="0">
              <a:buNone/>
            </a:pPr>
            <a:r>
              <a:rPr lang="en-US" sz="3000" b="1" dirty="0"/>
              <a:t>Our Alt. Hypothesis:</a:t>
            </a:r>
          </a:p>
          <a:p>
            <a:pPr lvl="1"/>
            <a:r>
              <a:rPr lang="en-US" sz="2800" dirty="0"/>
              <a:t>There is a correlation between the rising number of fires and the rising temperature trends?</a:t>
            </a:r>
          </a:p>
          <a:p>
            <a:pPr marL="0" indent="0">
              <a:buNone/>
            </a:pPr>
            <a:r>
              <a:rPr lang="en-US" sz="2800" b="1" dirty="0"/>
              <a:t>Additional questions we asked: </a:t>
            </a:r>
          </a:p>
          <a:p>
            <a:pPr lvl="1"/>
            <a:r>
              <a:rPr lang="en-US" sz="2800" dirty="0"/>
              <a:t>What are the different causes for wildfires, and are any of them weather/climate related? </a:t>
            </a:r>
          </a:p>
          <a:p>
            <a:pPr lvl="1"/>
            <a:r>
              <a:rPr lang="en-US" sz="2800" dirty="0"/>
              <a:t>What regions of the United States have the most wildfires? 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ldfire">
            <a:extLst>
              <a:ext uri="{FF2B5EF4-FFF2-40B4-BE49-F238E27FC236}">
                <a16:creationId xmlns:a16="http://schemas.microsoft.com/office/drawing/2014/main" id="{2DBC561A-9A87-462A-8092-0BE83B466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1"/>
          <a:stretch/>
        </p:blipFill>
        <p:spPr bwMode="auto">
          <a:xfrm>
            <a:off x="0" y="-18037"/>
            <a:ext cx="11316677" cy="1917177"/>
          </a:xfrm>
          <a:prstGeom prst="rect">
            <a:avLst/>
          </a:prstGeom>
          <a:noFill/>
          <a:effectLst>
            <a:glow rad="25400">
              <a:schemeClr val="accent1">
                <a:alpha val="40000"/>
              </a:schemeClr>
            </a:glow>
            <a:innerShdw blurRad="1270000" dist="2540000" dir="5400000">
              <a:schemeClr val="bg1">
                <a:alpha val="50000"/>
              </a:schemeClr>
            </a:innerShdw>
            <a:reflection stA="60000" endPos="650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673" y="365760"/>
            <a:ext cx="9970839" cy="1325562"/>
          </a:xfrm>
        </p:spPr>
        <p:txBody>
          <a:bodyPr/>
          <a:lstStyle/>
          <a:p>
            <a:r>
              <a:rPr lang="en-US" dirty="0"/>
              <a:t>Selecting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673" y="1802158"/>
            <a:ext cx="8873559" cy="435133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To answer our research questions, we needed to find wildfire data that included the following criteria:</a:t>
            </a:r>
          </a:p>
          <a:p>
            <a:pPr lvl="1"/>
            <a:r>
              <a:rPr lang="en-US" sz="2000" dirty="0"/>
              <a:t>At </a:t>
            </a:r>
            <a:r>
              <a:rPr lang="en-US" sz="2000" i="1" dirty="0"/>
              <a:t>least</a:t>
            </a:r>
            <a:r>
              <a:rPr lang="en-US" sz="2000" dirty="0"/>
              <a:t> 2 decades worth of data (more if possible). </a:t>
            </a:r>
          </a:p>
          <a:p>
            <a:pPr lvl="1"/>
            <a:r>
              <a:rPr lang="en-US" sz="2000" dirty="0"/>
              <a:t>Differentiates each wildfire incident by state, cause, and size.</a:t>
            </a:r>
          </a:p>
          <a:p>
            <a:pPr lvl="1"/>
            <a:r>
              <a:rPr lang="en-US" sz="2000" dirty="0"/>
              <a:t>Comprehensive data to include nationwide events.  </a:t>
            </a:r>
          </a:p>
          <a:p>
            <a:r>
              <a:rPr lang="en-US" sz="2000" dirty="0"/>
              <a:t>We found our data at </a:t>
            </a:r>
            <a:r>
              <a:rPr lang="en-US" sz="2000" dirty="0" err="1"/>
              <a:t>Buzzfeed</a:t>
            </a:r>
            <a:r>
              <a:rPr lang="en-US" sz="2000" dirty="0"/>
              <a:t> News and accessed it through their GitHub repo.</a:t>
            </a:r>
          </a:p>
          <a:p>
            <a:r>
              <a:rPr lang="en-US" sz="2000" dirty="0"/>
              <a:t>The data includes seven .csv files detailing every reported wildfire incident in the country from 1992 to 2015</a:t>
            </a:r>
          </a:p>
          <a:p>
            <a:r>
              <a:rPr lang="en-US" sz="2000" dirty="0"/>
              <a:t>Each .csv file was about 80 Mb’s containing information not relevant to our project. </a:t>
            </a:r>
          </a:p>
          <a:p>
            <a:r>
              <a:rPr lang="en-US" sz="2000" dirty="0"/>
              <a:t>Sufficient time was spent on cleaning the data and putting it into a single workable data set.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58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wildfire">
            <a:extLst>
              <a:ext uri="{FF2B5EF4-FFF2-40B4-BE49-F238E27FC236}">
                <a16:creationId xmlns:a16="http://schemas.microsoft.com/office/drawing/2014/main" id="{FF3B91CE-1E48-4FC5-A288-348664A9C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1"/>
          <a:stretch/>
        </p:blipFill>
        <p:spPr bwMode="auto">
          <a:xfrm>
            <a:off x="0" y="0"/>
            <a:ext cx="11316677" cy="1917177"/>
          </a:xfrm>
          <a:prstGeom prst="rect">
            <a:avLst/>
          </a:prstGeom>
          <a:noFill/>
          <a:effectLst>
            <a:glow rad="25400">
              <a:schemeClr val="accent1">
                <a:alpha val="40000"/>
              </a:schemeClr>
            </a:glow>
            <a:innerShdw blurRad="1270000" dist="2540000" dir="5400000">
              <a:schemeClr val="bg1">
                <a:alpha val="50000"/>
              </a:schemeClr>
            </a:innerShdw>
            <a:reflection stA="60000" endPos="650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74" y="340523"/>
            <a:ext cx="9692640" cy="1325562"/>
          </a:xfrm>
        </p:spPr>
        <p:txBody>
          <a:bodyPr/>
          <a:lstStyle/>
          <a:p>
            <a:r>
              <a:rPr lang="en-US" dirty="0"/>
              <a:t>Data Cleanup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" b="2479"/>
          <a:stretch/>
        </p:blipFill>
        <p:spPr>
          <a:xfrm>
            <a:off x="1034657" y="2118838"/>
            <a:ext cx="9716471" cy="3883189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85709" y="2607663"/>
            <a:ext cx="415638" cy="3964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57" y="6064008"/>
            <a:ext cx="9716471" cy="584156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385709" y="3376246"/>
            <a:ext cx="415638" cy="3964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2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85709" y="4321366"/>
            <a:ext cx="415638" cy="3964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3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15636" y="5614103"/>
            <a:ext cx="415638" cy="3964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15636" y="6224774"/>
            <a:ext cx="415638" cy="3964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6315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ldfire">
            <a:extLst>
              <a:ext uri="{FF2B5EF4-FFF2-40B4-BE49-F238E27FC236}">
                <a16:creationId xmlns:a16="http://schemas.microsoft.com/office/drawing/2014/main" id="{C298CB76-43DC-4622-8E0D-B627650D0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1"/>
          <a:stretch/>
        </p:blipFill>
        <p:spPr bwMode="auto">
          <a:xfrm>
            <a:off x="0" y="69952"/>
            <a:ext cx="11316677" cy="1917177"/>
          </a:xfrm>
          <a:prstGeom prst="rect">
            <a:avLst/>
          </a:prstGeom>
          <a:noFill/>
          <a:effectLst>
            <a:glow rad="25400">
              <a:schemeClr val="accent1">
                <a:alpha val="40000"/>
              </a:schemeClr>
            </a:glow>
            <a:innerShdw blurRad="1270000" dist="2540000" dir="5400000">
              <a:schemeClr val="bg1">
                <a:alpha val="50000"/>
              </a:schemeClr>
            </a:innerShdw>
            <a:reflection stA="60000" endPos="650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56" y="2282937"/>
            <a:ext cx="9313363" cy="43513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Initial task was to identify whether there is a measurable rise in wildfires with time.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Further, nationwide combined data was analyzed to portray a graph of fires by state.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Top five states with the largest number of wildfires were identified.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Data for the top five states was further analyzed to demonstrate the primary causes of fire for these states.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Correlation between wildfires and natural/human events were identified. </a:t>
            </a:r>
          </a:p>
        </p:txBody>
      </p:sp>
    </p:spTree>
    <p:extLst>
      <p:ext uri="{BB962C8B-B14F-4D97-AF65-F5344CB8AC3E}">
        <p14:creationId xmlns:p14="http://schemas.microsoft.com/office/powerpoint/2010/main" val="72450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ldfire">
            <a:extLst>
              <a:ext uri="{FF2B5EF4-FFF2-40B4-BE49-F238E27FC236}">
                <a16:creationId xmlns:a16="http://schemas.microsoft.com/office/drawing/2014/main" id="{C298CB76-43DC-4622-8E0D-B627650D0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1"/>
          <a:stretch/>
        </p:blipFill>
        <p:spPr bwMode="auto">
          <a:xfrm>
            <a:off x="0" y="69952"/>
            <a:ext cx="11316677" cy="1917177"/>
          </a:xfrm>
          <a:prstGeom prst="rect">
            <a:avLst/>
          </a:prstGeom>
          <a:noFill/>
          <a:effectLst>
            <a:glow rad="25400">
              <a:schemeClr val="accent1">
                <a:alpha val="40000"/>
              </a:schemeClr>
            </a:glow>
            <a:innerShdw blurRad="1270000" dist="2540000" dir="5400000">
              <a:schemeClr val="bg1">
                <a:alpha val="50000"/>
              </a:schemeClr>
            </a:innerShdw>
            <a:reflection stA="60000" endPos="650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Heat Map of Wildfires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" y="2282937"/>
            <a:ext cx="10738517" cy="43431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2F4C1C-64B0-4D83-AFAE-20520440B780}"/>
              </a:ext>
            </a:extLst>
          </p:cNvPr>
          <p:cNvSpPr txBox="1">
            <a:spLocks/>
          </p:cNvSpPr>
          <p:nvPr/>
        </p:nvSpPr>
        <p:spPr>
          <a:xfrm>
            <a:off x="9293086" y="1571053"/>
            <a:ext cx="1908313" cy="4160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Year 2015</a:t>
            </a:r>
          </a:p>
        </p:txBody>
      </p:sp>
    </p:spTree>
    <p:extLst>
      <p:ext uri="{BB962C8B-B14F-4D97-AF65-F5344CB8AC3E}">
        <p14:creationId xmlns:p14="http://schemas.microsoft.com/office/powerpoint/2010/main" val="152001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2AE9C-7C5F-40E3-96C7-F494178F545D}"/>
              </a:ext>
            </a:extLst>
          </p:cNvPr>
          <p:cNvSpPr txBox="1"/>
          <p:nvPr/>
        </p:nvSpPr>
        <p:spPr>
          <a:xfrm>
            <a:off x="3339476" y="336292"/>
            <a:ext cx="5513048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400" b="1" dirty="0"/>
              <a:t>Cause of Wildfires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3F91D-D32C-48F4-BEEB-296F59CA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7" r="21909"/>
          <a:stretch/>
        </p:blipFill>
        <p:spPr>
          <a:xfrm>
            <a:off x="7518393" y="3691262"/>
            <a:ext cx="3692946" cy="31667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95EC6D-5168-4100-8746-34ED560F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" y="2074899"/>
            <a:ext cx="7296611" cy="48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16A22-0A13-4709-9C72-5E22B8D439C5}"/>
              </a:ext>
            </a:extLst>
          </p:cNvPr>
          <p:cNvSpPr txBox="1"/>
          <p:nvPr/>
        </p:nvSpPr>
        <p:spPr>
          <a:xfrm>
            <a:off x="2555447" y="1390261"/>
            <a:ext cx="156805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/>
              <a:t>All Causes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FBD6D-E3CD-4D0B-AB9D-F598FE1D4556}"/>
              </a:ext>
            </a:extLst>
          </p:cNvPr>
          <p:cNvSpPr txBox="1"/>
          <p:nvPr/>
        </p:nvSpPr>
        <p:spPr>
          <a:xfrm>
            <a:off x="8147225" y="3291152"/>
            <a:ext cx="2435282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/>
              <a:t>Top Four Causes</a:t>
            </a:r>
          </a:p>
        </p:txBody>
      </p:sp>
    </p:spTree>
    <p:extLst>
      <p:ext uri="{BB962C8B-B14F-4D97-AF65-F5344CB8AC3E}">
        <p14:creationId xmlns:p14="http://schemas.microsoft.com/office/powerpoint/2010/main" val="130429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A992DF-6A57-4984-887B-FBEDBEED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42" y="212942"/>
            <a:ext cx="9194175" cy="5649238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36A09B-0B36-4134-AE4E-2EA639802529}"/>
              </a:ext>
            </a:extLst>
          </p:cNvPr>
          <p:cNvSpPr txBox="1"/>
          <p:nvPr/>
        </p:nvSpPr>
        <p:spPr>
          <a:xfrm rot="18756228">
            <a:off x="1718191" y="5998667"/>
            <a:ext cx="80182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Debris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8C853-D735-4A4E-BC32-ED4D4A50D921}"/>
              </a:ext>
            </a:extLst>
          </p:cNvPr>
          <p:cNvSpPr txBox="1"/>
          <p:nvPr/>
        </p:nvSpPr>
        <p:spPr>
          <a:xfrm rot="18756228">
            <a:off x="2305609" y="5998668"/>
            <a:ext cx="665567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Misc.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AD379-659D-452C-9D49-B59F4D976F33}"/>
              </a:ext>
            </a:extLst>
          </p:cNvPr>
          <p:cNvSpPr txBox="1"/>
          <p:nvPr/>
        </p:nvSpPr>
        <p:spPr>
          <a:xfrm rot="18756228">
            <a:off x="2897367" y="6024310"/>
            <a:ext cx="736099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Arson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C37A24-9001-48FE-8C84-C5B689F47C2A}"/>
              </a:ext>
            </a:extLst>
          </p:cNvPr>
          <p:cNvSpPr txBox="1"/>
          <p:nvPr/>
        </p:nvSpPr>
        <p:spPr>
          <a:xfrm rot="18756228">
            <a:off x="3264824" y="5998668"/>
            <a:ext cx="1111202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Lightning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07C28-B7C6-4197-954B-889483AC359D}"/>
              </a:ext>
            </a:extLst>
          </p:cNvPr>
          <p:cNvSpPr txBox="1"/>
          <p:nvPr/>
        </p:nvSpPr>
        <p:spPr>
          <a:xfrm rot="18756228">
            <a:off x="3773464" y="6069200"/>
            <a:ext cx="1162498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Undefined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E376C-53F4-4E47-8E7C-F56C42669BF1}"/>
              </a:ext>
            </a:extLst>
          </p:cNvPr>
          <p:cNvSpPr txBox="1"/>
          <p:nvPr/>
        </p:nvSpPr>
        <p:spPr>
          <a:xfrm rot="18756228">
            <a:off x="4323213" y="6024310"/>
            <a:ext cx="1223412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Equipment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08254-15C5-490D-8E6C-A0A625A33215}"/>
              </a:ext>
            </a:extLst>
          </p:cNvPr>
          <p:cNvSpPr txBox="1"/>
          <p:nvPr/>
        </p:nvSpPr>
        <p:spPr>
          <a:xfrm rot="18756228">
            <a:off x="4930672" y="6060376"/>
            <a:ext cx="1168910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Camp Fire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291248-CC19-4AE6-A9C0-E2D8DB2E8A01}"/>
              </a:ext>
            </a:extLst>
          </p:cNvPr>
          <p:cNvSpPr txBox="1"/>
          <p:nvPr/>
        </p:nvSpPr>
        <p:spPr>
          <a:xfrm rot="18756228">
            <a:off x="5553580" y="6054126"/>
            <a:ext cx="1015021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Children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212B5-DAAC-42A5-A053-A98A2516EEB7}"/>
              </a:ext>
            </a:extLst>
          </p:cNvPr>
          <p:cNvSpPr txBox="1"/>
          <p:nvPr/>
        </p:nvSpPr>
        <p:spPr>
          <a:xfrm rot="18756228">
            <a:off x="6133541" y="6054126"/>
            <a:ext cx="100540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Smoking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0D2CD-BB31-4578-B4D3-266D82FEA941}"/>
              </a:ext>
            </a:extLst>
          </p:cNvPr>
          <p:cNvSpPr txBox="1"/>
          <p:nvPr/>
        </p:nvSpPr>
        <p:spPr>
          <a:xfrm rot="18756228">
            <a:off x="6720428" y="6024309"/>
            <a:ext cx="998991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Railroad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329C3-4616-48A8-A923-72C28C74EAF3}"/>
              </a:ext>
            </a:extLst>
          </p:cNvPr>
          <p:cNvSpPr txBox="1"/>
          <p:nvPr/>
        </p:nvSpPr>
        <p:spPr>
          <a:xfrm rot="18756228">
            <a:off x="7076514" y="6024309"/>
            <a:ext cx="1348446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Power Lines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58702-CEF0-429E-8C93-047B513C7AEB}"/>
              </a:ext>
            </a:extLst>
          </p:cNvPr>
          <p:cNvSpPr txBox="1"/>
          <p:nvPr/>
        </p:nvSpPr>
        <p:spPr>
          <a:xfrm rot="18756228">
            <a:off x="8333052" y="6041141"/>
            <a:ext cx="1183337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Structures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DC799F-5678-4E22-A88B-A898D6E2AF93}"/>
              </a:ext>
            </a:extLst>
          </p:cNvPr>
          <p:cNvSpPr txBox="1"/>
          <p:nvPr/>
        </p:nvSpPr>
        <p:spPr>
          <a:xfrm rot="18756228">
            <a:off x="7804538" y="5996257"/>
            <a:ext cx="1148071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Fireworks</a:t>
            </a:r>
          </a:p>
        </p:txBody>
      </p:sp>
    </p:spTree>
    <p:extLst>
      <p:ext uri="{BB962C8B-B14F-4D97-AF65-F5344CB8AC3E}">
        <p14:creationId xmlns:p14="http://schemas.microsoft.com/office/powerpoint/2010/main" val="126237561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2646</TotalTime>
  <Words>680</Words>
  <Application>Microsoft Office PowerPoint</Application>
  <PresentationFormat>Widescreen</PresentationFormat>
  <Paragraphs>95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Schoolbook</vt:lpstr>
      <vt:lpstr>Wingdings</vt:lpstr>
      <vt:lpstr>Wingdings 2</vt:lpstr>
      <vt:lpstr>View</vt:lpstr>
      <vt:lpstr>Are Wildfires on the Rise?</vt:lpstr>
      <vt:lpstr>Why Wildfires?</vt:lpstr>
      <vt:lpstr>Important Questions</vt:lpstr>
      <vt:lpstr>Selecting Data </vt:lpstr>
      <vt:lpstr>Data Cleanup </vt:lpstr>
      <vt:lpstr>Data Analysis</vt:lpstr>
      <vt:lpstr>Heat Map of Wildfires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Chi-Squared Test </vt:lpstr>
      <vt:lpstr>Findings? </vt:lpstr>
      <vt:lpstr>NO Questions Please  Thank You!  </vt:lpstr>
      <vt:lpstr>Citations: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Wildfires on the Rise?</dc:title>
  <dc:creator>Sania Ahmad</dc:creator>
  <cp:lastModifiedBy>sobaidzewari23@yahoo.com</cp:lastModifiedBy>
  <cp:revision>59</cp:revision>
  <dcterms:created xsi:type="dcterms:W3CDTF">2019-07-23T22:05:37Z</dcterms:created>
  <dcterms:modified xsi:type="dcterms:W3CDTF">2019-07-31T03:05:26Z</dcterms:modified>
</cp:coreProperties>
</file>